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</p:sldIdLst>
  <p:sldSz cx="6858000" cy="9906000" type="A4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660" autoAdjust="0"/>
  </p:normalViewPr>
  <p:slideViewPr>
    <p:cSldViewPr>
      <p:cViewPr varScale="1">
        <p:scale>
          <a:sx n="60" d="100"/>
          <a:sy n="60" d="100"/>
        </p:scale>
        <p:origin x="-1224" y="-90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C0743-2860-4271-977B-9432A5C21E9B}" type="datetimeFigureOut">
              <a:rPr lang="en-GB" smtClean="0"/>
              <a:pPr/>
              <a:t>05/12/2011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78C30-25C5-4ADA-A882-AB8555A7651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67586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Candara" pitchFamily="34" charset="0"/>
              </a:rPr>
              <a:t>GCSE History Paper </a:t>
            </a:r>
            <a:r>
              <a:rPr lang="en-GB" sz="3200" b="1" smtClean="0">
                <a:latin typeface="Candara" pitchFamily="34" charset="0"/>
              </a:rPr>
              <a:t>1 walkthrough</a:t>
            </a:r>
            <a:endParaRPr lang="en-GB" sz="3200" b="1" dirty="0">
              <a:latin typeface="Candar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640033"/>
            <a:ext cx="685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1A  - What is this message of this cartoon? 7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922824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1B  - Explain why something happened? 8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 smtClean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60512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Contents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88904"/>
            <a:ext cx="685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2A  or 3A – Give facts about… 4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 smtClean="0">
              <a:latin typeface="Candar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382747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2B or </a:t>
            </a:r>
            <a:r>
              <a:rPr lang="en-GB" sz="1600" b="1" dirty="0" smtClean="0">
                <a:latin typeface="Candara" pitchFamily="34" charset="0"/>
              </a:rPr>
              <a:t>3B – Explain why </a:t>
            </a:r>
            <a:r>
              <a:rPr lang="en-GB" sz="1600" b="1" dirty="0" smtClean="0">
                <a:latin typeface="Candara" pitchFamily="34" charset="0"/>
              </a:rPr>
              <a:t>something happened. 6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r>
              <a:rPr lang="en-GB" sz="1600" b="1" dirty="0">
                <a:latin typeface="Bradley Hand ITC" pitchFamily="66" charset="0"/>
              </a:rPr>
              <a:t>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649285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2C or </a:t>
            </a:r>
            <a:r>
              <a:rPr lang="en-GB" sz="1600" b="1" dirty="0" smtClean="0">
                <a:latin typeface="Candara" pitchFamily="34" charset="0"/>
              </a:rPr>
              <a:t>3C – ‘How far’ one </a:t>
            </a:r>
            <a:r>
              <a:rPr lang="en-GB" sz="1600" b="1" dirty="0" smtClean="0">
                <a:latin typeface="Candara" pitchFamily="34" charset="0"/>
              </a:rPr>
              <a:t>factor affected an event. 10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 smtClean="0">
              <a:latin typeface="Candar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82578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 4A/B/C  - What is this message? 7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7099867"/>
            <a:ext cx="685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 4A/B/C  - What does the source tell us about…? 7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r>
              <a:rPr lang="en-GB" sz="1600" b="1" dirty="0">
                <a:latin typeface="Bradley Hand ITC" pitchFamily="66" charset="0"/>
              </a:rPr>
              <a:t>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7358871"/>
            <a:ext cx="685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 4A/B/C  - What is the purpose/why was it </a:t>
            </a:r>
            <a:r>
              <a:rPr lang="en-GB" sz="1600" b="1" dirty="0" smtClean="0">
                <a:latin typeface="Candara" pitchFamily="34" charset="0"/>
              </a:rPr>
              <a:t>made…? </a:t>
            </a:r>
            <a:r>
              <a:rPr lang="en-GB" sz="1600" b="1" dirty="0" smtClean="0">
                <a:latin typeface="Candara" pitchFamily="34" charset="0"/>
              </a:rPr>
              <a:t>7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r>
              <a:rPr lang="en-GB" sz="1600" b="1" dirty="0">
                <a:latin typeface="Bradley Hand ITC" pitchFamily="66" charset="0"/>
              </a:rPr>
              <a:t>	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-27384" y="8559211"/>
            <a:ext cx="685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5A  or 6A – Give facts about… 4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 smtClean="0">
              <a:latin typeface="Candar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14514" y="8807211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5B or 6B  - Explain why something happened. 6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 smtClean="0">
              <a:latin typeface="Candar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9069078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5C or 6C  - ‘How far’ one factor affected an event. 10 </a:t>
            </a:r>
            <a:r>
              <a:rPr lang="en-GB" sz="1600" b="1" dirty="0" smtClean="0">
                <a:latin typeface="Candara" pitchFamily="34" charset="0"/>
              </a:rPr>
              <a:t>marks</a:t>
            </a:r>
            <a:endParaRPr lang="en-GB" sz="1600" b="1" dirty="0" smtClean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185918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International Relations pt 1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3584848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International Relations pt 2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5347879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Russia pt 1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8049344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Russia pt 2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27384" y="983849"/>
            <a:ext cx="6885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Bradley Hand ITC" pitchFamily="66" charset="0"/>
              </a:rPr>
              <a:t>- There are six questions in the exam, divided into two or three parts </a:t>
            </a:r>
            <a:endParaRPr lang="en-GB" sz="1600" b="1" dirty="0" smtClean="0">
              <a:latin typeface="Bradley Hand ITC" pitchFamily="66" charset="0"/>
            </a:endParaRP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1 and 4 MUST be answered; you must choose between 2/3 and 5/6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</a:t>
            </a:r>
            <a:r>
              <a:rPr lang="en-GB" sz="1600" b="1" dirty="0" smtClean="0">
                <a:latin typeface="Bradley Hand ITC" pitchFamily="66" charset="0"/>
              </a:rPr>
              <a:t>Remember that this is a GUIDE (see ‘Russia pt 1’)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5782829"/>
            <a:ext cx="6885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These sources questions </a:t>
            </a:r>
            <a:r>
              <a:rPr lang="en-GB" sz="1600" b="1" dirty="0" smtClean="0">
                <a:latin typeface="Bradley Hand ITC" pitchFamily="66" charset="0"/>
              </a:rPr>
              <a:t>can  be in any order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These are the MOST LIKELY questions for the exam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Other questions that have appeared are: ‘Are you surprised by this source?’ and ‘how useful is this source?’</a:t>
            </a:r>
            <a:endParaRPr lang="en-GB" sz="1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1440161"/>
            <a:ext cx="1772815" cy="1784647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0" y="1440160"/>
            <a:ext cx="4293096" cy="1784648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0" y="1440161"/>
            <a:ext cx="6858000" cy="1784647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4624" y="145828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MESSAGE</a:t>
            </a:r>
          </a:p>
          <a:p>
            <a:pPr algn="ctr"/>
            <a:r>
              <a:rPr lang="en-GB" sz="1400" b="1" dirty="0" smtClean="0"/>
              <a:t>What is the point?</a:t>
            </a:r>
            <a:endParaRPr lang="en-GB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23369" y="1477452"/>
            <a:ext cx="229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INTERPRETATION</a:t>
            </a:r>
          </a:p>
          <a:p>
            <a:pPr algn="ctr"/>
            <a:r>
              <a:rPr lang="en-GB" sz="1400" b="1" dirty="0" smtClean="0"/>
              <a:t>How does it represent this?</a:t>
            </a:r>
            <a:endParaRPr lang="en-GB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52528" y="1477452"/>
            <a:ext cx="1772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OWN KNOWLEDGE</a:t>
            </a:r>
          </a:p>
          <a:p>
            <a:pPr algn="ctr"/>
            <a:r>
              <a:rPr lang="en-GB" sz="1400" b="1" dirty="0" smtClean="0"/>
              <a:t>Where does it fit in?</a:t>
            </a:r>
            <a:endParaRPr lang="en-GB" sz="1400" b="1" dirty="0"/>
          </a:p>
        </p:txBody>
      </p:sp>
      <p:sp>
        <p:nvSpPr>
          <p:cNvPr id="10" name="Rectangle 9"/>
          <p:cNvSpPr/>
          <p:nvPr/>
        </p:nvSpPr>
        <p:spPr>
          <a:xfrm>
            <a:off x="0" y="1440160"/>
            <a:ext cx="6858000" cy="2576736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492896" y="3257326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What don’t I need?</a:t>
            </a:r>
            <a:endParaRPr lang="en-GB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6672" y="3421087"/>
            <a:ext cx="603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“This is a picture showing a… which was made in…band was made by…”</a:t>
            </a:r>
            <a:endParaRPr lang="en-GB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836712" y="3637111"/>
            <a:ext cx="5235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“You can see </a:t>
            </a:r>
            <a:r>
              <a:rPr lang="en-GB" sz="1400" i="1" dirty="0" smtClean="0"/>
              <a:t>this </a:t>
            </a:r>
            <a:r>
              <a:rPr lang="en-GB" sz="1400" dirty="0" smtClean="0"/>
              <a:t>image which has a drawing of </a:t>
            </a:r>
            <a:r>
              <a:rPr lang="en-GB" sz="1400" i="1" dirty="0" smtClean="0"/>
              <a:t>this</a:t>
            </a:r>
            <a:r>
              <a:rPr lang="en-GB" sz="1400" dirty="0" smtClean="0"/>
              <a:t> and </a:t>
            </a:r>
            <a:r>
              <a:rPr lang="en-GB" sz="1400" i="1" dirty="0" smtClean="0"/>
              <a:t>this</a:t>
            </a:r>
            <a:r>
              <a:rPr lang="en-GB" sz="1400" dirty="0" smtClean="0"/>
              <a:t>…”</a:t>
            </a:r>
            <a:endParaRPr lang="en-GB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" y="5135925"/>
            <a:ext cx="2132855" cy="16561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3 Reasons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  <a:endParaRPr lang="en-GB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32856" y="5135925"/>
            <a:ext cx="4725144" cy="16561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Explain each with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  <a:endParaRPr lang="en-GB" sz="1400" b="1" dirty="0"/>
          </a:p>
        </p:txBody>
      </p:sp>
      <p:sp>
        <p:nvSpPr>
          <p:cNvPr id="17" name="Rectangle 16"/>
          <p:cNvSpPr/>
          <p:nvPr/>
        </p:nvSpPr>
        <p:spPr>
          <a:xfrm>
            <a:off x="0" y="5135925"/>
            <a:ext cx="6858000" cy="2448272"/>
          </a:xfrm>
          <a:prstGeom prst="rect">
            <a:avLst/>
          </a:prstGeom>
          <a:noFill/>
          <a:ln w="571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8" name="TextBox 17"/>
          <p:cNvSpPr txBox="1"/>
          <p:nvPr/>
        </p:nvSpPr>
        <p:spPr>
          <a:xfrm>
            <a:off x="2204864" y="679210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What don’t I need?</a:t>
            </a:r>
            <a:endParaRPr lang="en-GB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7008133"/>
            <a:ext cx="685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“</a:t>
            </a:r>
            <a:r>
              <a:rPr lang="en-GB" sz="1400" i="1" dirty="0" smtClean="0"/>
              <a:t>Here </a:t>
            </a:r>
            <a:r>
              <a:rPr lang="en-GB" sz="1400" dirty="0" smtClean="0"/>
              <a:t>is all the evidence about one event…”</a:t>
            </a:r>
            <a:endParaRPr lang="en-GB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7224157"/>
            <a:ext cx="685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“In conclusion…”</a:t>
            </a:r>
            <a:endParaRPr lang="en-GB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0"/>
            <a:ext cx="686758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First Section -  Message question and Explain question – 7 &amp; 8 marks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609163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1A  - What is this message of this cartoon? 7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Don’t spend any time talking about the source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Go straight for ‘what the source is saying’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27384" y="4232920"/>
            <a:ext cx="6885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1B  - Explain why something happened? 8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Don’t evaluate; just give 3 reasons and add evidence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- 2 developed explanations = 3 decent explanations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8049344"/>
            <a:ext cx="6885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LOOK OUT FOR REPEATING QUESTIONS!</a:t>
            </a:r>
            <a:endParaRPr lang="en-GB" sz="1600" b="1" dirty="0" smtClean="0">
              <a:latin typeface="Bradley Hand ITC" pitchFamily="66" charset="0"/>
            </a:endParaRP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1A appears in part 4!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1A is the same question as 2/3B and 5/6B!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</a:t>
            </a:r>
            <a:r>
              <a:rPr lang="en-GB" sz="1600" b="1" dirty="0" smtClean="0">
                <a:latin typeface="Bradley Hand ITC" pitchFamily="66" charset="0"/>
              </a:rPr>
              <a:t>Both ‘part 2’s are </a:t>
            </a:r>
            <a:r>
              <a:rPr lang="en-GB" sz="1600" b="1" u="sng" dirty="0" smtClean="0">
                <a:latin typeface="Bradley Hand ITC" pitchFamily="66" charset="0"/>
              </a:rPr>
              <a:t>exactly</a:t>
            </a:r>
            <a:r>
              <a:rPr lang="en-GB" sz="1600" b="1" dirty="0" smtClean="0">
                <a:latin typeface="Bradley Hand ITC" pitchFamily="66" charset="0"/>
              </a:rPr>
              <a:t> the same!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</a:t>
            </a:r>
            <a:r>
              <a:rPr lang="en-GB" sz="1600" b="1" dirty="0" smtClean="0">
                <a:latin typeface="Bradley Hand ITC" pitchFamily="66" charset="0"/>
              </a:rPr>
              <a:t>Ther</a:t>
            </a:r>
            <a:r>
              <a:rPr lang="en-GB" sz="1600" b="1" dirty="0" smtClean="0">
                <a:latin typeface="Bradley Hand ITC" pitchFamily="66" charset="0"/>
              </a:rPr>
              <a:t>e are only SIX different questions in the whole exam!</a:t>
            </a:r>
            <a:endParaRPr lang="en-GB" sz="1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0" y="1208584"/>
            <a:ext cx="6858000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pPr marL="342900" indent="-342900">
              <a:buAutoNum type="alphaLcParenR"/>
            </a:pPr>
            <a:r>
              <a:rPr lang="en-GB" sz="1400" b="1" dirty="0" smtClean="0"/>
              <a:t>Four facts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  <a:endParaRPr lang="en-GB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3800872"/>
            <a:ext cx="2138529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2 reasons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/>
            <a:endParaRPr lang="en-GB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132856" y="3800872"/>
            <a:ext cx="4725144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Explain using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6609184"/>
            <a:ext cx="2132856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2 points (for)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/>
            <a:endParaRPr lang="en-GB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132856" y="6609184"/>
            <a:ext cx="4725144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Explain using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/>
            <a:endParaRPr lang="en-GB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7833320"/>
            <a:ext cx="2132856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2 p (against)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32856" y="7833320"/>
            <a:ext cx="4725144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Explain using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0" y="9057456"/>
            <a:ext cx="6858000" cy="86409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Judgement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______________________________________________________________________________________________________________________________________________</a:t>
            </a:r>
            <a:endParaRPr lang="en-GB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Second Section -  Describe, explain, &amp; evaluate – 4, 6 &amp; 10 marks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593611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2A  or 3A – Give facts about… 4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Four separate facts. Move on.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-27384" y="2936776"/>
            <a:ext cx="6885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2B or 3B  - Explain why something happened. 6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You only have to give 2 reasons this time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One well developed reason = 2 explained reasons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27384" y="5457056"/>
            <a:ext cx="6885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2C or 3C  - ‘How far’ one factor affected an event. 10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Balanced argument – support and contradict the question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Give a conclusion that discusses how all factors are important., 		but ultimately choose the most important.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1967574"/>
            <a:ext cx="1772815" cy="1401250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Candar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967572"/>
            <a:ext cx="4293096" cy="1401251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Candar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967574"/>
            <a:ext cx="6858000" cy="1401250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624" y="198570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MESSAGE</a:t>
            </a:r>
          </a:p>
          <a:p>
            <a:pPr algn="ctr"/>
            <a:r>
              <a:rPr lang="en-GB" sz="1400" b="1" dirty="0" smtClean="0">
                <a:latin typeface="Candara" pitchFamily="34" charset="0"/>
              </a:rPr>
              <a:t>What is the point?</a:t>
            </a:r>
            <a:endParaRPr lang="en-GB" sz="1400" b="1" dirty="0">
              <a:latin typeface="Candar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3369" y="2004864"/>
            <a:ext cx="229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INTERPRETATION</a:t>
            </a:r>
          </a:p>
          <a:p>
            <a:pPr algn="ctr"/>
            <a:r>
              <a:rPr lang="en-GB" sz="1400" b="1" dirty="0" smtClean="0">
                <a:latin typeface="Candara" pitchFamily="34" charset="0"/>
              </a:rPr>
              <a:t>How does it represent this?</a:t>
            </a:r>
            <a:endParaRPr lang="en-GB" sz="1400" b="1" dirty="0">
              <a:latin typeface="Candar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2528" y="2004864"/>
            <a:ext cx="1772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OWN KNOWLEDGE</a:t>
            </a:r>
          </a:p>
          <a:p>
            <a:pPr algn="ctr"/>
            <a:r>
              <a:rPr lang="en-GB" sz="1400" b="1" dirty="0" smtClean="0">
                <a:latin typeface="Candara" pitchFamily="34" charset="0"/>
              </a:rPr>
              <a:t>Where does it fit in?</a:t>
            </a:r>
            <a:endParaRPr lang="en-GB" sz="1400" b="1" dirty="0"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136575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 4A/B/C  - What is this message? 7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Don’t spend any time talking about the source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Go straight for ‘what the source is saying’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Third Section – 3 Source questions – 7, 7 &amp; 6 marks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" y="4592959"/>
            <a:ext cx="1083482" cy="1296144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81764" y="4592959"/>
            <a:ext cx="2265124" cy="1296144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573795"/>
            <a:ext cx="1124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What is it telling us?</a:t>
            </a:r>
            <a:endParaRPr lang="en-GB" sz="1400" b="1" dirty="0"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6992" y="4592959"/>
            <a:ext cx="1080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What is not telling us?</a:t>
            </a:r>
            <a:endParaRPr lang="en-GB" sz="1400" b="1" dirty="0">
              <a:latin typeface="Candar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5889104"/>
            <a:ext cx="6858000" cy="576064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624" y="591813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latin typeface="Candara" pitchFamily="34" charset="0"/>
              </a:rPr>
              <a:t>JUDGEMENT</a:t>
            </a:r>
          </a:p>
          <a:p>
            <a:r>
              <a:rPr lang="en-GB" sz="1400" dirty="0" smtClean="0">
                <a:latin typeface="Candara" pitchFamily="34" charset="0"/>
              </a:rPr>
              <a:t>How much does it actually tell us?</a:t>
            </a:r>
            <a:endParaRPr lang="en-GB" sz="1400" dirty="0"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437112" y="4592959"/>
            <a:ext cx="2420888" cy="1296144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356992" y="4592959"/>
            <a:ext cx="1083482" cy="1296144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40768" y="4645222"/>
            <a:ext cx="1788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OWN KNOWLEDGE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97152" y="4645222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Candara" pitchFamily="34" charset="0"/>
              </a:rPr>
              <a:t>OWN KNOWLEDGE</a:t>
            </a:r>
          </a:p>
        </p:txBody>
      </p:sp>
      <p:sp>
        <p:nvSpPr>
          <p:cNvPr id="26" name="Notched Right Arrow 25"/>
          <p:cNvSpPr/>
          <p:nvPr/>
        </p:nvSpPr>
        <p:spPr>
          <a:xfrm>
            <a:off x="865178" y="5025007"/>
            <a:ext cx="432048" cy="418106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27" name="Notched Right Arrow 26"/>
          <p:cNvSpPr/>
          <p:nvPr/>
        </p:nvSpPr>
        <p:spPr>
          <a:xfrm>
            <a:off x="4221088" y="5025007"/>
            <a:ext cx="430539" cy="418106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ndar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3709699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 4A/B/C  - What does the source tell us about…? 7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You need to evaluate – the source is talking about the topic but is 	missing key information.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7761312"/>
            <a:ext cx="6858000" cy="720080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1" name="TextBox 30"/>
          <p:cNvSpPr txBox="1"/>
          <p:nvPr/>
        </p:nvSpPr>
        <p:spPr>
          <a:xfrm>
            <a:off x="20803" y="7814156"/>
            <a:ext cx="3029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smtClean="0"/>
              <a:t>PURPOSE – What is the source doing?</a:t>
            </a:r>
            <a:endParaRPr lang="en-GB" sz="1400" b="1" dirty="0"/>
          </a:p>
        </p:txBody>
      </p:sp>
      <p:sp>
        <p:nvSpPr>
          <p:cNvPr id="32" name="Rectangle 31"/>
          <p:cNvSpPr/>
          <p:nvPr/>
        </p:nvSpPr>
        <p:spPr>
          <a:xfrm>
            <a:off x="0" y="8481392"/>
            <a:ext cx="6858000" cy="720080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4" name="TextBox 33"/>
          <p:cNvSpPr txBox="1"/>
          <p:nvPr/>
        </p:nvSpPr>
        <p:spPr>
          <a:xfrm>
            <a:off x="23203" y="8553400"/>
            <a:ext cx="4012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smtClean="0"/>
              <a:t>REASON – Why did this view need to be expressed?</a:t>
            </a:r>
            <a:endParaRPr lang="en-GB" sz="1400" b="1" dirty="0"/>
          </a:p>
        </p:txBody>
      </p:sp>
      <p:sp>
        <p:nvSpPr>
          <p:cNvPr id="35" name="Rectangle 34"/>
          <p:cNvSpPr/>
          <p:nvPr/>
        </p:nvSpPr>
        <p:spPr>
          <a:xfrm>
            <a:off x="0" y="9201472"/>
            <a:ext cx="6858000" cy="720080"/>
          </a:xfrm>
          <a:prstGeom prst="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6" name="Notched Right Arrow 35"/>
          <p:cNvSpPr/>
          <p:nvPr/>
        </p:nvSpPr>
        <p:spPr>
          <a:xfrm rot="5400000">
            <a:off x="6021288" y="8265368"/>
            <a:ext cx="432048" cy="432048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7" name="TextBox 36"/>
          <p:cNvSpPr txBox="1"/>
          <p:nvPr/>
        </p:nvSpPr>
        <p:spPr>
          <a:xfrm>
            <a:off x="44624" y="9273480"/>
            <a:ext cx="3326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smtClean="0"/>
              <a:t>OWN KNOWLEDGE – Where does it fit in?</a:t>
            </a:r>
            <a:endParaRPr lang="en-GB" sz="1400" b="1" dirty="0"/>
          </a:p>
        </p:txBody>
      </p:sp>
      <p:sp>
        <p:nvSpPr>
          <p:cNvPr id="33" name="Notched Right Arrow 32"/>
          <p:cNvSpPr/>
          <p:nvPr/>
        </p:nvSpPr>
        <p:spPr>
          <a:xfrm rot="5400000">
            <a:off x="6021288" y="8985448"/>
            <a:ext cx="432048" cy="432048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8" name="TextBox 37"/>
          <p:cNvSpPr txBox="1"/>
          <p:nvPr/>
        </p:nvSpPr>
        <p:spPr>
          <a:xfrm>
            <a:off x="0" y="6897216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 4A/B/C  - What is the purpose/why was it made…? 7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Why did they make the image? What were trying to do/convince 	people/promote?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344488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Bradley Hand ITC" pitchFamily="66" charset="0"/>
              </a:rPr>
              <a:t>- Remember: these are the MOST LIKELY questions.</a:t>
            </a:r>
          </a:p>
          <a:p>
            <a:r>
              <a:rPr lang="en-GB" sz="1600" b="1" dirty="0" smtClean="0">
                <a:latin typeface="Bradley Hand ITC" pitchFamily="66" charset="0"/>
              </a:rPr>
              <a:t>- They will appear in any order</a:t>
            </a:r>
            <a:endParaRPr lang="en-GB" sz="1600" b="1" dirty="0" smtClean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0" y="1208584"/>
            <a:ext cx="6858000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pPr marL="342900" indent="-342900">
              <a:buAutoNum type="alphaLcParenR"/>
            </a:pPr>
            <a:r>
              <a:rPr lang="en-GB" sz="1400" b="1" dirty="0" smtClean="0"/>
              <a:t>Four facts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</a:t>
            </a:r>
            <a:endParaRPr lang="en-GB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3800872"/>
            <a:ext cx="2138529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2 reasons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/>
            <a:endParaRPr lang="en-GB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132856" y="3800872"/>
            <a:ext cx="4725144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Explain using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6609184"/>
            <a:ext cx="2132856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2 points (for)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/>
            <a:endParaRPr lang="en-GB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132856" y="6609184"/>
            <a:ext cx="4725144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Explain using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/>
            <a:endParaRPr lang="en-GB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7833320"/>
            <a:ext cx="2132856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2 p (against)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32856" y="7833320"/>
            <a:ext cx="4725144" cy="12241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400" b="1" dirty="0" smtClean="0"/>
              <a:t>Explain using evidence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400" b="1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0" y="9057456"/>
            <a:ext cx="6858000" cy="86409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numCol="1" rtlCol="0">
            <a:noAutofit/>
          </a:bodyPr>
          <a:lstStyle/>
          <a:p>
            <a:pPr marL="342900" indent="-342900">
              <a:buFont typeface="+mj-lt"/>
              <a:buAutoNum type="alphaLcParenR" startAt="3"/>
            </a:pPr>
            <a:r>
              <a:rPr lang="en-GB" sz="1400" b="1" dirty="0" smtClean="0"/>
              <a:t>Judgement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400" b="1" dirty="0" smtClean="0"/>
              <a:t>______________________________________________________________________________________________________________________________________________</a:t>
            </a:r>
            <a:endParaRPr lang="en-GB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Fourth Section -  Describe, explain, &amp; evaluate – 4, 6 &amp; 10 marks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593611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5A  or 6A – Give facts about… 4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Four separate facts. Move on.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-27384" y="2936776"/>
            <a:ext cx="6885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5B or 6B  - Explain why something happened. 6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You only have to give 2 reasons this time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One well developed reason = 2 explained reasons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27384" y="5457056"/>
            <a:ext cx="6885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Question 5C or 6C  - ‘How far’ one factor affected an event. 10 marks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Balanced argument – support and contradict the question</a:t>
            </a:r>
          </a:p>
          <a:p>
            <a:r>
              <a:rPr lang="en-GB" sz="1600" b="1" dirty="0">
                <a:latin typeface="Bradley Hand ITC" pitchFamily="66" charset="0"/>
              </a:rPr>
              <a:t>	</a:t>
            </a:r>
            <a:r>
              <a:rPr lang="en-GB" sz="1600" b="1" dirty="0" smtClean="0">
                <a:latin typeface="Bradley Hand ITC" pitchFamily="66" charset="0"/>
              </a:rPr>
              <a:t>- Give a conclusion that discusses how all factors are important., 		but ultimately choose the most important.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67586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Candara" pitchFamily="34" charset="0"/>
              </a:rPr>
              <a:t>GCSE History Paper </a:t>
            </a:r>
            <a:r>
              <a:rPr lang="en-GB" sz="3200" b="1" smtClean="0">
                <a:latin typeface="Candara" pitchFamily="34" charset="0"/>
              </a:rPr>
              <a:t>1 walkthrough</a:t>
            </a:r>
            <a:endParaRPr lang="en-GB" sz="3200" b="1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60512"/>
            <a:ext cx="6858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Exam Structure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27384" y="920552"/>
            <a:ext cx="6885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Bradley Hand ITC" pitchFamily="66" charset="0"/>
              </a:rPr>
              <a:t>- Each question will refer to one of the six different units we have studied</a:t>
            </a:r>
          </a:p>
          <a:p>
            <a:r>
              <a:rPr lang="en-GB" sz="1600" b="1" dirty="0" smtClean="0">
                <a:latin typeface="Bradley Hand ITC" pitchFamily="66" charset="0"/>
              </a:rPr>
              <a:t>- There is no way to know which order they will appear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You will have to choose between two of the units in each ‘part 2’</a:t>
            </a:r>
          </a:p>
          <a:p>
            <a:pPr>
              <a:buFontTx/>
              <a:buChar char="-"/>
            </a:pPr>
            <a:r>
              <a:rPr lang="en-GB" sz="1600" b="1" dirty="0" smtClean="0">
                <a:latin typeface="Bradley Hand ITC" pitchFamily="66" charset="0"/>
              </a:rPr>
              <a:t> Below </a:t>
            </a:r>
            <a:r>
              <a:rPr lang="en-GB" sz="1600" b="1" dirty="0" smtClean="0">
                <a:latin typeface="Bradley Hand ITC" pitchFamily="66" charset="0"/>
              </a:rPr>
              <a:t>are possible examples: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17032" y="3919920"/>
            <a:ext cx="158417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Treaty of Versailles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36912" y="2911808"/>
            <a:ext cx="158417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League of Nations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56792" y="3919920"/>
            <a:ext cx="158417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Collapse of Peace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144688"/>
            <a:ext cx="68580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Candara" pitchFamily="34" charset="0"/>
              </a:rPr>
              <a:t>International Relations</a:t>
            </a:r>
            <a:endParaRPr lang="en-GB" sz="2400" b="1" dirty="0">
              <a:latin typeface="Candar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27384" y="3559880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AND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27384" y="4063936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OR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56792" y="6656224"/>
            <a:ext cx="158417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Fall of Tsarist Regime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17032" y="6657965"/>
            <a:ext cx="158417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Stalin’s Rule of Russia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08920" y="5648112"/>
            <a:ext cx="158417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Candara" pitchFamily="34" charset="0"/>
              </a:rPr>
              <a:t>Russian Revolutions</a:t>
            </a:r>
            <a:endParaRPr lang="en-GB" b="1" dirty="0">
              <a:latin typeface="Candar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4928032"/>
            <a:ext cx="68580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Candara" pitchFamily="34" charset="0"/>
              </a:rPr>
              <a:t>Russia</a:t>
            </a:r>
            <a:endParaRPr lang="en-GB" sz="2400" b="1" dirty="0">
              <a:latin typeface="Candara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6299666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AND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6873989"/>
            <a:ext cx="6885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OR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9890969">
            <a:off x="767881" y="3800165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Question 2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20220036">
            <a:off x="1920009" y="2775790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Question 1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684331">
            <a:off x="4522645" y="376115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Question 3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19890969">
            <a:off x="740829" y="6608477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Question 5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20220036">
            <a:off x="1892957" y="558410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Question 4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1684331">
            <a:off x="4495593" y="6569464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Bradley Hand ITC" pitchFamily="66" charset="0"/>
              </a:rPr>
              <a:t>Question 6</a:t>
            </a:r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80520" y="2213214"/>
            <a:ext cx="2177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Candara" pitchFamily="34" charset="0"/>
              </a:rPr>
              <a:t>(35 MARKS)</a:t>
            </a:r>
            <a:endParaRPr lang="en-GB" sz="1600" b="1" dirty="0">
              <a:latin typeface="Candara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97152" y="5000040"/>
            <a:ext cx="2060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Candara" pitchFamily="34" charset="0"/>
              </a:rPr>
              <a:t>(40 MARKS)</a:t>
            </a:r>
            <a:endParaRPr lang="en-GB" sz="1600" b="1" dirty="0">
              <a:latin typeface="Candara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7720836"/>
            <a:ext cx="68580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Candara" pitchFamily="34" charset="0"/>
              </a:rPr>
              <a:t>The Questions</a:t>
            </a:r>
            <a:endParaRPr lang="en-GB" sz="2400" b="1" dirty="0">
              <a:latin typeface="Candar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4314" y="8215600"/>
            <a:ext cx="54351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What </a:t>
            </a:r>
            <a:r>
              <a:rPr lang="en-GB" sz="1600" b="1" dirty="0" smtClean="0">
                <a:latin typeface="Candara" pitchFamily="34" charset="0"/>
              </a:rPr>
              <a:t>is this message of this cartoon</a:t>
            </a:r>
            <a:r>
              <a:rPr lang="en-GB" sz="1600" b="1" dirty="0" smtClean="0">
                <a:latin typeface="Candara" pitchFamily="34" charset="0"/>
              </a:rPr>
              <a:t>?		TWICE</a:t>
            </a:r>
          </a:p>
          <a:p>
            <a:r>
              <a:rPr lang="en-GB" sz="1600" b="1" dirty="0" smtClean="0">
                <a:latin typeface="Candara" pitchFamily="34" charset="0"/>
              </a:rPr>
              <a:t>Why was this source made?			ONCE</a:t>
            </a:r>
          </a:p>
          <a:p>
            <a:r>
              <a:rPr lang="en-GB" sz="1600" b="1" dirty="0" smtClean="0">
                <a:latin typeface="Candara" pitchFamily="34" charset="0"/>
              </a:rPr>
              <a:t>What does the source tell you about…? 		ONCE</a:t>
            </a:r>
          </a:p>
          <a:p>
            <a:endParaRPr lang="en-GB" sz="1600" b="1" dirty="0"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2696" y="8935680"/>
            <a:ext cx="5456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ndara" pitchFamily="34" charset="0"/>
              </a:rPr>
              <a:t>Give facts about…				TWICE</a:t>
            </a:r>
          </a:p>
          <a:p>
            <a:r>
              <a:rPr lang="en-GB" sz="1600" b="1" dirty="0" smtClean="0">
                <a:latin typeface="Candara" pitchFamily="34" charset="0"/>
              </a:rPr>
              <a:t>Explain </a:t>
            </a:r>
            <a:r>
              <a:rPr lang="en-GB" sz="1600" b="1" dirty="0" smtClean="0">
                <a:latin typeface="Candara" pitchFamily="34" charset="0"/>
              </a:rPr>
              <a:t>why something happened</a:t>
            </a:r>
            <a:r>
              <a:rPr lang="en-GB" sz="1600" b="1" dirty="0" smtClean="0">
                <a:latin typeface="Candara" pitchFamily="34" charset="0"/>
              </a:rPr>
              <a:t>?		THRICE</a:t>
            </a:r>
          </a:p>
          <a:p>
            <a:r>
              <a:rPr lang="en-GB" sz="1600" b="1" dirty="0" smtClean="0">
                <a:latin typeface="Candara" pitchFamily="34" charset="0"/>
              </a:rPr>
              <a:t>‘How far…?’</a:t>
            </a:r>
            <a:r>
              <a:rPr lang="en-GB" sz="1600" b="1" dirty="0" smtClean="0">
                <a:latin typeface="Candara" pitchFamily="34" charset="0"/>
              </a:rPr>
              <a:t> 				TWICE</a:t>
            </a:r>
            <a:endParaRPr lang="en-GB" sz="1600" b="1" dirty="0" smtClean="0">
              <a:latin typeface="Candar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97152" y="768930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latin typeface="Candara" pitchFamily="34" charset="0"/>
              </a:rPr>
              <a:t>…and how many times they appear.</a:t>
            </a:r>
            <a:endParaRPr lang="en-GB" sz="1200" b="1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873</Words>
  <Application>Microsoft Office PowerPoint</Application>
  <PresentationFormat>A4 Paper (210x297 mm)</PresentationFormat>
  <Paragraphs>191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pck</dc:creator>
  <cp:lastModifiedBy>pck</cp:lastModifiedBy>
  <cp:revision>45</cp:revision>
  <dcterms:created xsi:type="dcterms:W3CDTF">2011-11-29T12:59:45Z</dcterms:created>
  <dcterms:modified xsi:type="dcterms:W3CDTF">2011-12-05T17:31:45Z</dcterms:modified>
</cp:coreProperties>
</file>